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57D43-68F3-4A10-B8CF-2B56A1E16584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7B668-EA2F-45AC-96BF-4171900B8C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62DC12-0635-4A38-B1F9-8162485578E7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0A407E-07AB-4B4E-AF32-D64805DB86C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66" y="2852936"/>
            <a:ext cx="7339034" cy="3014464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1</a:t>
            </a:r>
            <a:r>
              <a:rPr lang="nl-NL" baseline="30000" dirty="0" smtClean="0">
                <a:solidFill>
                  <a:schemeClr val="tx1"/>
                </a:solidFill>
              </a:rPr>
              <a:t>e</a:t>
            </a:r>
            <a:r>
              <a:rPr lang="nl-NL" dirty="0" smtClean="0">
                <a:solidFill>
                  <a:schemeClr val="tx1"/>
                </a:solidFill>
              </a:rPr>
              <a:t> ledenvergadering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nl-NL" baseline="300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 LEDENVERGADERING </a:t>
            </a:r>
            <a:br>
              <a:rPr lang="nl-NL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23 februari 2015</a:t>
            </a:r>
            <a:endParaRPr lang="nl-N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Waarom  dit initiatief?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5" name="Afbeelding 4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340768"/>
            <a:ext cx="6743374" cy="14952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Wat is er al gebeurd?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77500" lnSpcReduction="20000"/>
          </a:bodyPr>
          <a:lstStyle/>
          <a:p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Flink wat oriëntatiewerk </a:t>
            </a:r>
          </a:p>
          <a:p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Vorig voorjaar enquête  </a:t>
            </a:r>
          </a:p>
          <a:p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Overleg met gemeente,WZC Beatrix, </a:t>
            </a:r>
            <a:r>
              <a:rPr lang="nl-NL" sz="3600" dirty="0" err="1" smtClean="0">
                <a:solidFill>
                  <a:schemeClr val="tx1">
                    <a:lumMod val="10000"/>
                  </a:schemeClr>
                </a:solidFill>
              </a:rPr>
              <a:t>Icare</a:t>
            </a:r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, De Zorgzaak en </a:t>
            </a:r>
            <a:r>
              <a:rPr lang="nl-NL" sz="3600" dirty="0" err="1" smtClean="0">
                <a:solidFill>
                  <a:schemeClr val="tx1">
                    <a:lumMod val="10000"/>
                  </a:schemeClr>
                </a:solidFill>
              </a:rPr>
              <a:t>Achmea</a:t>
            </a:r>
            <a:endParaRPr lang="nl-NL" sz="3600" dirty="0" smtClean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Terugkoppeling naar kerkelijke en maatschappelijk instanties en organisaties in ons dorp</a:t>
            </a:r>
          </a:p>
          <a:p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Informatie bijeenkomsten voor de inwoners</a:t>
            </a:r>
          </a:p>
          <a:p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Oprichting van de dorpscoöperatie door PB</a:t>
            </a:r>
          </a:p>
          <a:p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Gesprekken met vrijwilligers</a:t>
            </a:r>
          </a:p>
          <a:p>
            <a:r>
              <a:rPr lang="nl-NL" sz="3600" dirty="0" smtClean="0">
                <a:solidFill>
                  <a:schemeClr val="tx1">
                    <a:lumMod val="10000"/>
                  </a:schemeClr>
                </a:solidFill>
              </a:rPr>
              <a:t>Een website is ontwikkeld, een naam gegeven aan de coöperatie en een logo ontworpen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Wat is de stand</a:t>
            </a:r>
            <a:br>
              <a:rPr lang="nl-NL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van zaken?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Met de oprichting van de dorpscoöperatie staan wij op eigen benen en zijn wij onder de vleugels van PB vandaan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Het overleg met de gemeente heeft de toezegging opgeleverd dat de dorpsregisseur er kan komen.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De taken van de dorpsregisseur moeten samen met de gemeente nog concreet gemaakt worden en ook de omvang van de functie in tijd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Met </a:t>
            </a:r>
            <a:r>
              <a:rPr lang="nl-NL" sz="3200" dirty="0" err="1" smtClean="0">
                <a:solidFill>
                  <a:schemeClr val="tx1">
                    <a:lumMod val="10000"/>
                  </a:schemeClr>
                </a:solidFill>
              </a:rPr>
              <a:t>Achmea</a:t>
            </a:r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 zijn we in overleg over de signalerende rol van de dorpsregisseur als wijkverpleegkundige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De organisatie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Een coöperatie is een coöperatieve vereniging en heeft statuten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Net als elke vereniging heeft ook een coöperatieve vereniging leden nodig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Er is een bestuur en een ledenvergadering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In een ledenvergadering wordt o.a. het bestuur verkozen en de contributie vastgesteld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Vanavond de </a:t>
            </a:r>
            <a:br>
              <a:rPr lang="nl-NL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nl-NL" baseline="30000" dirty="0" smtClean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ledenvergadering 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Agenda: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Bestuursverkiezing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Vaststellen contributie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Rondvraag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Sluiting dit deel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Pauze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Inleiding burgemeester Karel </a:t>
            </a:r>
            <a:r>
              <a:rPr lang="nl-NL" sz="3200" dirty="0" err="1" smtClean="0">
                <a:solidFill>
                  <a:schemeClr val="tx1">
                    <a:lumMod val="10000"/>
                  </a:schemeClr>
                </a:solidFill>
              </a:rPr>
              <a:t>Loohuis</a:t>
            </a:r>
            <a:endParaRPr lang="nl-NL" sz="3200" dirty="0" smtClean="0">
              <a:solidFill>
                <a:schemeClr val="tx1">
                  <a:lumMod val="10000"/>
                </a:schemeClr>
              </a:solidFill>
            </a:endParaRPr>
          </a:p>
          <a:p>
            <a:pPr>
              <a:buNone/>
            </a:pPr>
            <a:endParaRPr lang="nl-NL" sz="3200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4" name="Afbeelding 3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551766" cy="990600"/>
          </a:xfrm>
        </p:spPr>
        <p:txBody>
          <a:bodyPr/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					Waarom? 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sz="3500" dirty="0" smtClean="0">
                <a:solidFill>
                  <a:schemeClr val="tx1">
                    <a:lumMod val="10000"/>
                  </a:schemeClr>
                </a:solidFill>
              </a:rPr>
              <a:t>Wij hebben te maken met:</a:t>
            </a:r>
          </a:p>
          <a:p>
            <a:pPr>
              <a:buFont typeface="Courier New" pitchFamily="49" charset="0"/>
              <a:buChar char="o"/>
            </a:pPr>
            <a:r>
              <a:rPr lang="nl-NL" sz="3500" dirty="0" smtClean="0">
                <a:solidFill>
                  <a:schemeClr val="tx1">
                    <a:lumMod val="10000"/>
                  </a:schemeClr>
                </a:solidFill>
              </a:rPr>
              <a:t>een groter wordende groep ouderen, die ook nog eens ouder wordt </a:t>
            </a:r>
          </a:p>
          <a:p>
            <a:pPr>
              <a:buFont typeface="Courier New" pitchFamily="49" charset="0"/>
              <a:buChar char="o"/>
            </a:pPr>
            <a:r>
              <a:rPr lang="nl-NL" sz="3500" dirty="0" smtClean="0">
                <a:solidFill>
                  <a:schemeClr val="tx1">
                    <a:lumMod val="10000"/>
                  </a:schemeClr>
                </a:solidFill>
              </a:rPr>
              <a:t>een overheid die terugtreedt en de burgers naar voren schuift, ook als het om zorg gaat</a:t>
            </a:r>
          </a:p>
          <a:p>
            <a:pPr>
              <a:buFont typeface="Courier New" pitchFamily="49" charset="0"/>
              <a:buChar char="o"/>
            </a:pPr>
            <a:r>
              <a:rPr lang="nl-NL" sz="3500" dirty="0" smtClean="0">
                <a:solidFill>
                  <a:schemeClr val="tx1">
                    <a:lumMod val="10000"/>
                  </a:schemeClr>
                </a:solidFill>
              </a:rPr>
              <a:t>een overheid die vooral meer de hand op de knip houdt; mensen moeten langer op zichzelf blijven wonen en zich zoveel mogelijk zelf moeten zien te redden</a:t>
            </a:r>
          </a:p>
          <a:p>
            <a:pPr>
              <a:buFont typeface="Courier New" pitchFamily="49" charset="0"/>
              <a:buChar char="o"/>
            </a:pPr>
            <a:r>
              <a:rPr lang="nl-NL" sz="3500" dirty="0" smtClean="0">
                <a:solidFill>
                  <a:schemeClr val="tx1">
                    <a:lumMod val="10000"/>
                  </a:schemeClr>
                </a:solidFill>
              </a:rPr>
              <a:t>een samenleving waarin mensen minder zijn gaan ‘samenleven’ en meer op zichzelf gericht zijn</a:t>
            </a:r>
          </a:p>
          <a:p>
            <a:pPr>
              <a:buNone/>
            </a:pPr>
            <a:endParaRPr lang="nl-NL" dirty="0" smtClean="0"/>
          </a:p>
        </p:txBody>
      </p:sp>
      <p:pic>
        <p:nvPicPr>
          <p:cNvPr id="5" name="Afbeelding 4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Wat betekent dit?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MINDER overheid, </a:t>
            </a:r>
            <a:r>
              <a:rPr lang="nl-NL" sz="3200" u="sng" dirty="0" smtClean="0">
                <a:solidFill>
                  <a:schemeClr val="tx1">
                    <a:lumMod val="10000"/>
                  </a:schemeClr>
                </a:solidFill>
              </a:rPr>
              <a:t>dat staat vast</a:t>
            </a:r>
          </a:p>
          <a:p>
            <a:pPr>
              <a:buNone/>
            </a:pPr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	</a:t>
            </a:r>
            <a:r>
              <a:rPr lang="nl-NL" sz="3200" i="1" dirty="0" smtClean="0">
                <a:solidFill>
                  <a:schemeClr val="tx1">
                    <a:lumMod val="10000"/>
                  </a:schemeClr>
                </a:solidFill>
              </a:rPr>
              <a:t>De verzorgingsstaat maakt plaats voor een participatiesamenleving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MEER met elkaar en voor elkaar; </a:t>
            </a:r>
            <a:r>
              <a:rPr lang="nl-NL" sz="3200" u="sng" dirty="0" smtClean="0">
                <a:solidFill>
                  <a:schemeClr val="tx1">
                    <a:lumMod val="10000"/>
                  </a:schemeClr>
                </a:solidFill>
              </a:rPr>
              <a:t>dat zal nodig zijn</a:t>
            </a:r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 om het welzijn van een groter wordende groep inwoners op peil te houden</a:t>
            </a:r>
            <a:endParaRPr lang="nl-NL" sz="3200" u="sng" dirty="0" smtClean="0">
              <a:solidFill>
                <a:schemeClr val="tx1">
                  <a:lumMod val="10000"/>
                </a:schemeClr>
              </a:solidFill>
            </a:endParaRPr>
          </a:p>
          <a:p>
            <a:pPr>
              <a:buNone/>
            </a:pPr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	</a:t>
            </a:r>
            <a:r>
              <a:rPr lang="nl-NL" sz="3200" i="1" dirty="0" smtClean="0">
                <a:solidFill>
                  <a:schemeClr val="tx1">
                    <a:lumMod val="10000"/>
                  </a:schemeClr>
                </a:solidFill>
              </a:rPr>
              <a:t>Een samenleving waarin omzien naar elkaar en onderlinge solidariteit heel gewoon is</a:t>
            </a:r>
            <a:endParaRPr lang="nl-NL" sz="3200" dirty="0" smtClean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Maar . . .</a:t>
            </a:r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Participatiesamenleving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Een participatiesamenleving houdt meer in, dan klussen overnemen door burgers, omdat de overheid moet bezuinigen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In een participatiesamenleving hoort de overheid verantwoordelijkheden en bevoegdheden los te laten en deze in vertrouwen in handen te leggen van de burgers 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Wat wij dan overhouden is een overheid, die het de burgers mogelijk maakt hieraan zelf invulling te geven  </a:t>
            </a:r>
          </a:p>
          <a:p>
            <a:endParaRPr lang="nl-NL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4" name="Afbeelding 3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3071834" cy="6429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Wat willen wij?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Vrijwilligerswerk dorpsbreed organiseren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 De inzet van vrijwilligers coördineren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 De </a:t>
            </a:r>
            <a:r>
              <a:rPr lang="nl-NL" sz="3200" dirty="0" err="1" smtClean="0">
                <a:solidFill>
                  <a:schemeClr val="tx1">
                    <a:lumMod val="10000"/>
                  </a:schemeClr>
                </a:solidFill>
              </a:rPr>
              <a:t>Wmo</a:t>
            </a:r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 taken regelen en indiceren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 Het vroegtijdig signaleren van knelpunten </a:t>
            </a:r>
          </a:p>
          <a:p>
            <a:pPr>
              <a:buNone/>
            </a:pPr>
            <a:r>
              <a:rPr lang="nl-NL" sz="3200" dirty="0">
                <a:solidFill>
                  <a:schemeClr val="tx1">
                    <a:lumMod val="10000"/>
                  </a:schemeClr>
                </a:solidFill>
              </a:rPr>
              <a:t>	</a:t>
            </a:r>
            <a:r>
              <a:rPr lang="nl-NL" sz="3200" i="1" dirty="0" smtClean="0">
                <a:solidFill>
                  <a:schemeClr val="tx1">
                    <a:lumMod val="10000"/>
                  </a:schemeClr>
                </a:solidFill>
              </a:rPr>
              <a:t>“ voorkomen is beter dan genezen”</a:t>
            </a:r>
          </a:p>
          <a:p>
            <a:endParaRPr lang="nl-NL" dirty="0"/>
          </a:p>
        </p:txBody>
      </p:sp>
      <p:pic>
        <p:nvPicPr>
          <p:cNvPr id="4" name="Afbeelding 3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Hoe willen we dat doen?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Door een professionele ‘dorpsregisseur’ aan te stellen die als een spin in het web en als “oog en oor” in ons dorp is gestationeerd en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Vrijwilligershulp en ondersteunende </a:t>
            </a:r>
            <a:r>
              <a:rPr lang="nl-NL" sz="3200" dirty="0" err="1" smtClean="0">
                <a:solidFill>
                  <a:schemeClr val="tx1">
                    <a:lumMod val="10000"/>
                  </a:schemeClr>
                </a:solidFill>
              </a:rPr>
              <a:t>Wmotaken</a:t>
            </a:r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 op elkaar afstemt en met elkaar verbindt en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Als wijkverpleegkundige een signalerende functie heeft naar de huisarts en de zorgaanbieders</a:t>
            </a:r>
          </a:p>
          <a:p>
            <a:r>
              <a:rPr lang="nl-NL" sz="3200" dirty="0" smtClean="0">
                <a:solidFill>
                  <a:schemeClr val="tx1">
                    <a:lumMod val="10000"/>
                  </a:schemeClr>
                </a:solidFill>
              </a:rPr>
              <a:t>Kortom, zo’n beetje de vroegere wijkzuster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66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Zorgspin-AChm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597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Dorpsregisseur oog en o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80512" cy="652534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Het 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429264"/>
          </a:xfrm>
        </p:spPr>
        <p:txBody>
          <a:bodyPr>
            <a:noAutofit/>
          </a:bodyPr>
          <a:lstStyle/>
          <a:p>
            <a:r>
              <a:rPr lang="nl-NL" sz="2400" dirty="0" smtClean="0">
                <a:solidFill>
                  <a:schemeClr val="tx1">
                    <a:lumMod val="10000"/>
                  </a:schemeClr>
                </a:solidFill>
              </a:rPr>
              <a:t>Stimuleren van saamhorigheid en onderlinge betrokkenheid in ons dorp</a:t>
            </a:r>
          </a:p>
          <a:p>
            <a:r>
              <a:rPr lang="nl-NL" sz="2400" dirty="0" smtClean="0">
                <a:solidFill>
                  <a:schemeClr val="tx1">
                    <a:lumMod val="10000"/>
                  </a:schemeClr>
                </a:solidFill>
              </a:rPr>
              <a:t>Efficiënt, snel en slagvaardig werken in het belang van: </a:t>
            </a:r>
          </a:p>
          <a:p>
            <a:pPr>
              <a:buNone/>
            </a:pPr>
            <a:r>
              <a:rPr lang="nl-NL" sz="2400" dirty="0">
                <a:solidFill>
                  <a:schemeClr val="tx1">
                    <a:lumMod val="1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1">
                    <a:lumMod val="10000"/>
                  </a:schemeClr>
                </a:solidFill>
              </a:rPr>
              <a:t>1. 	de hulp- en zorgbehoevende inwoners in ons 	dorp</a:t>
            </a:r>
          </a:p>
          <a:p>
            <a:pPr>
              <a:buNone/>
            </a:pPr>
            <a:r>
              <a:rPr lang="nl-NL" sz="2400" dirty="0">
                <a:solidFill>
                  <a:schemeClr val="tx1">
                    <a:lumMod val="10000"/>
                  </a:schemeClr>
                </a:solidFill>
              </a:rPr>
              <a:t>	</a:t>
            </a:r>
            <a:r>
              <a:rPr lang="nl-NL" sz="2400" dirty="0" smtClean="0">
                <a:solidFill>
                  <a:schemeClr val="tx1">
                    <a:lumMod val="10000"/>
                  </a:schemeClr>
                </a:solidFill>
              </a:rPr>
              <a:t>2. 	kostenbeheersing om de kwaliteit van hulp, 	ondersteuning en zorg zo goed mogelijk in tact te 	houden</a:t>
            </a:r>
          </a:p>
          <a:p>
            <a:r>
              <a:rPr lang="nl-NL" sz="2400" dirty="0" smtClean="0">
                <a:solidFill>
                  <a:schemeClr val="tx1">
                    <a:lumMod val="10000"/>
                  </a:schemeClr>
                </a:solidFill>
              </a:rPr>
              <a:t>Investeren in preventie: </a:t>
            </a:r>
            <a:r>
              <a:rPr lang="nl-NL" sz="2400" i="1" dirty="0" smtClean="0">
                <a:solidFill>
                  <a:schemeClr val="tx1">
                    <a:lumMod val="10000"/>
                  </a:schemeClr>
                </a:solidFill>
              </a:rPr>
              <a:t>Voorkomen is beter dan genezen</a:t>
            </a:r>
          </a:p>
          <a:p>
            <a:pPr marL="914400" lvl="1" indent="-514350">
              <a:buNone/>
            </a:pPr>
            <a:r>
              <a:rPr lang="nl-NL" sz="2400" dirty="0" smtClean="0">
                <a:solidFill>
                  <a:schemeClr val="tx1">
                    <a:lumMod val="10000"/>
                  </a:schemeClr>
                </a:solidFill>
              </a:rPr>
              <a:t>1. 	vroegtijdig signalen opvangen</a:t>
            </a:r>
          </a:p>
          <a:p>
            <a:pPr marL="914400" lvl="1" indent="-514350">
              <a:buNone/>
            </a:pPr>
            <a:r>
              <a:rPr lang="nl-NL" sz="2400" dirty="0" smtClean="0">
                <a:solidFill>
                  <a:schemeClr val="tx1">
                    <a:lumMod val="10000"/>
                  </a:schemeClr>
                </a:solidFill>
              </a:rPr>
              <a:t>2.	doorgeven aan huisarts en/of zorgaanbieders </a:t>
            </a:r>
          </a:p>
          <a:p>
            <a:pPr marL="514350" indent="-514350">
              <a:buNone/>
            </a:pPr>
            <a:r>
              <a:rPr lang="nl-NL" sz="2400" i="1" dirty="0" smtClean="0"/>
              <a:t>	</a:t>
            </a:r>
            <a:endParaRPr lang="nl-NL" sz="2400" dirty="0"/>
          </a:p>
        </p:txBody>
      </p:sp>
      <p:pic>
        <p:nvPicPr>
          <p:cNvPr id="4" name="Afbeelding 3" descr="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3492500" cy="762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Aangepast 18">
      <a:dk1>
        <a:srgbClr val="E5E5E5"/>
      </a:dk1>
      <a:lt1>
        <a:sysClr val="window" lastClr="FFFFFF"/>
      </a:lt1>
      <a:dk2>
        <a:srgbClr val="FFFFFF"/>
      </a:dk2>
      <a:lt2>
        <a:srgbClr val="FDEADE"/>
      </a:lt2>
      <a:accent1>
        <a:srgbClr val="F4803D"/>
      </a:accent1>
      <a:accent2>
        <a:srgbClr val="D8570C"/>
      </a:accent2>
      <a:accent3>
        <a:srgbClr val="BFBFBF"/>
      </a:accent3>
      <a:accent4>
        <a:srgbClr val="C3986D"/>
      </a:accent4>
      <a:accent5>
        <a:srgbClr val="A19574"/>
      </a:accent5>
      <a:accent6>
        <a:srgbClr val="C17529"/>
      </a:accent6>
      <a:hlink>
        <a:srgbClr val="C24C0A"/>
      </a:hlink>
      <a:folHlink>
        <a:srgbClr val="FFC42F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908</TotalTime>
  <Words>468</Words>
  <Application>Microsoft Office PowerPoint</Application>
  <PresentationFormat>Diavoorstelling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Mediaan</vt:lpstr>
      <vt:lpstr>1e ledenvergadering   1E LEDENVERGADERING  23 februari 2015</vt:lpstr>
      <vt:lpstr>     Waarom? </vt:lpstr>
      <vt:lpstr>Wat betekent dit?</vt:lpstr>
      <vt:lpstr>Participatiesamenleving</vt:lpstr>
      <vt:lpstr>Wat willen wij?</vt:lpstr>
      <vt:lpstr>Hoe willen we dat doen?</vt:lpstr>
      <vt:lpstr>Dia 7</vt:lpstr>
      <vt:lpstr>Dia 8</vt:lpstr>
      <vt:lpstr>Het doel</vt:lpstr>
      <vt:lpstr>Wat is er al gebeurd?</vt:lpstr>
      <vt:lpstr>Wat is de stand  van zaken?</vt:lpstr>
      <vt:lpstr>De organisatie</vt:lpstr>
      <vt:lpstr>Vanavond de  1e ledenvergadering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1e ledenvergadering dorpscoöperatie HOLLANDSCHEVELDVERBINDT</dc:title>
  <dc:creator>Gebruiker</dc:creator>
  <cp:lastModifiedBy>de Vries</cp:lastModifiedBy>
  <cp:revision>94</cp:revision>
  <dcterms:created xsi:type="dcterms:W3CDTF">2015-02-19T09:37:56Z</dcterms:created>
  <dcterms:modified xsi:type="dcterms:W3CDTF">2015-03-19T09:57:06Z</dcterms:modified>
</cp:coreProperties>
</file>